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5"/>
  </p:notesMasterIdLst>
  <p:handoutMasterIdLst>
    <p:handoutMasterId r:id="rId26"/>
  </p:handoutMasterIdLst>
  <p:sldIdLst>
    <p:sldId id="262" r:id="rId5"/>
    <p:sldId id="575" r:id="rId6"/>
    <p:sldId id="551" r:id="rId7"/>
    <p:sldId id="559" r:id="rId8"/>
    <p:sldId id="600" r:id="rId9"/>
    <p:sldId id="601" r:id="rId10"/>
    <p:sldId id="611" r:id="rId11"/>
    <p:sldId id="612" r:id="rId12"/>
    <p:sldId id="613" r:id="rId13"/>
    <p:sldId id="614" r:id="rId14"/>
    <p:sldId id="615" r:id="rId15"/>
    <p:sldId id="595" r:id="rId16"/>
    <p:sldId id="602" r:id="rId17"/>
    <p:sldId id="616" r:id="rId18"/>
    <p:sldId id="618" r:id="rId19"/>
    <p:sldId id="619" r:id="rId20"/>
    <p:sldId id="620" r:id="rId21"/>
    <p:sldId id="617" r:id="rId22"/>
    <p:sldId id="621" r:id="rId23"/>
    <p:sldId id="62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4704" autoAdjust="0"/>
  </p:normalViewPr>
  <p:slideViewPr>
    <p:cSldViewPr snapToGrid="0">
      <p:cViewPr varScale="1">
        <p:scale>
          <a:sx n="62" d="100"/>
          <a:sy n="62" d="100"/>
        </p:scale>
        <p:origin x="102" y="408"/>
      </p:cViewPr>
      <p:guideLst/>
    </p:cSldViewPr>
  </p:slideViewPr>
  <p:notesTextViewPr>
    <p:cViewPr>
      <p:scale>
        <a:sx n="1" d="1"/>
        <a:sy n="1" d="1"/>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DC2751-278C-4682-9C3F-0FF7B4FCFAE7}" type="datetimeFigureOut">
              <a:rPr lang="en-US" smtClean="0"/>
              <a:t>11/7/2020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86890-466E-41CD-A28A-B1EBDF22CA33}" type="slidenum">
              <a:rPr lang="en-US" smtClean="0"/>
              <a:t>‹#›</a:t>
            </a:fld>
            <a:endParaRPr lang="en-US" dirty="0"/>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0845-D09E-4AF9-9623-EA7EA0297EF3}" type="datetimeFigureOut">
              <a:rPr lang="en-US" smtClean="0"/>
              <a:t>11/7/2020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CD11A-EED3-40CE-98A3-28FEE84867B3}" type="slidenum">
              <a:rPr lang="en-US" smtClean="0"/>
              <a:t>‹#›</a:t>
            </a:fld>
            <a:endParaRPr lang="en-US"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2</a:t>
            </a:fld>
            <a:endParaRPr lang="en-US" dirty="0"/>
          </a:p>
        </p:txBody>
      </p:sp>
    </p:spTree>
    <p:extLst>
      <p:ext uri="{BB962C8B-B14F-4D97-AF65-F5344CB8AC3E}">
        <p14:creationId xmlns:p14="http://schemas.microsoft.com/office/powerpoint/2010/main" val="1289636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11</a:t>
            </a:fld>
            <a:endParaRPr lang="en-US" dirty="0"/>
          </a:p>
        </p:txBody>
      </p:sp>
    </p:spTree>
    <p:extLst>
      <p:ext uri="{BB962C8B-B14F-4D97-AF65-F5344CB8AC3E}">
        <p14:creationId xmlns:p14="http://schemas.microsoft.com/office/powerpoint/2010/main" val="3607385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12</a:t>
            </a:fld>
            <a:endParaRPr lang="en-US" dirty="0"/>
          </a:p>
        </p:txBody>
      </p:sp>
    </p:spTree>
    <p:extLst>
      <p:ext uri="{BB962C8B-B14F-4D97-AF65-F5344CB8AC3E}">
        <p14:creationId xmlns:p14="http://schemas.microsoft.com/office/powerpoint/2010/main" val="2993515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13</a:t>
            </a:fld>
            <a:endParaRPr lang="en-US" dirty="0"/>
          </a:p>
        </p:txBody>
      </p:sp>
    </p:spTree>
    <p:extLst>
      <p:ext uri="{BB962C8B-B14F-4D97-AF65-F5344CB8AC3E}">
        <p14:creationId xmlns:p14="http://schemas.microsoft.com/office/powerpoint/2010/main" val="1402458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14</a:t>
            </a:fld>
            <a:endParaRPr lang="en-US" dirty="0"/>
          </a:p>
        </p:txBody>
      </p:sp>
    </p:spTree>
    <p:extLst>
      <p:ext uri="{BB962C8B-B14F-4D97-AF65-F5344CB8AC3E}">
        <p14:creationId xmlns:p14="http://schemas.microsoft.com/office/powerpoint/2010/main" val="1171244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15</a:t>
            </a:fld>
            <a:endParaRPr lang="en-US" dirty="0"/>
          </a:p>
        </p:txBody>
      </p:sp>
    </p:spTree>
    <p:extLst>
      <p:ext uri="{BB962C8B-B14F-4D97-AF65-F5344CB8AC3E}">
        <p14:creationId xmlns:p14="http://schemas.microsoft.com/office/powerpoint/2010/main" val="4261428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16</a:t>
            </a:fld>
            <a:endParaRPr lang="en-US" dirty="0"/>
          </a:p>
        </p:txBody>
      </p:sp>
    </p:spTree>
    <p:extLst>
      <p:ext uri="{BB962C8B-B14F-4D97-AF65-F5344CB8AC3E}">
        <p14:creationId xmlns:p14="http://schemas.microsoft.com/office/powerpoint/2010/main" val="1912289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17</a:t>
            </a:fld>
            <a:endParaRPr lang="en-US" dirty="0"/>
          </a:p>
        </p:txBody>
      </p:sp>
    </p:spTree>
    <p:extLst>
      <p:ext uri="{BB962C8B-B14F-4D97-AF65-F5344CB8AC3E}">
        <p14:creationId xmlns:p14="http://schemas.microsoft.com/office/powerpoint/2010/main" val="3030653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18</a:t>
            </a:fld>
            <a:endParaRPr lang="en-US" dirty="0"/>
          </a:p>
        </p:txBody>
      </p:sp>
    </p:spTree>
    <p:extLst>
      <p:ext uri="{BB962C8B-B14F-4D97-AF65-F5344CB8AC3E}">
        <p14:creationId xmlns:p14="http://schemas.microsoft.com/office/powerpoint/2010/main" val="1414752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19</a:t>
            </a:fld>
            <a:endParaRPr lang="en-US" dirty="0"/>
          </a:p>
        </p:txBody>
      </p:sp>
    </p:spTree>
    <p:extLst>
      <p:ext uri="{BB962C8B-B14F-4D97-AF65-F5344CB8AC3E}">
        <p14:creationId xmlns:p14="http://schemas.microsoft.com/office/powerpoint/2010/main" val="3519995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3</a:t>
            </a:fld>
            <a:endParaRPr lang="en-US" dirty="0"/>
          </a:p>
        </p:txBody>
      </p:sp>
    </p:spTree>
    <p:extLst>
      <p:ext uri="{BB962C8B-B14F-4D97-AF65-F5344CB8AC3E}">
        <p14:creationId xmlns:p14="http://schemas.microsoft.com/office/powerpoint/2010/main" val="152505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4</a:t>
            </a:fld>
            <a:endParaRPr lang="en-US" dirty="0"/>
          </a:p>
        </p:txBody>
      </p:sp>
    </p:spTree>
    <p:extLst>
      <p:ext uri="{BB962C8B-B14F-4D97-AF65-F5344CB8AC3E}">
        <p14:creationId xmlns:p14="http://schemas.microsoft.com/office/powerpoint/2010/main" val="184211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5</a:t>
            </a:fld>
            <a:endParaRPr lang="en-US" dirty="0"/>
          </a:p>
        </p:txBody>
      </p:sp>
    </p:spTree>
    <p:extLst>
      <p:ext uri="{BB962C8B-B14F-4D97-AF65-F5344CB8AC3E}">
        <p14:creationId xmlns:p14="http://schemas.microsoft.com/office/powerpoint/2010/main" val="439179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6</a:t>
            </a:fld>
            <a:endParaRPr lang="en-US" dirty="0"/>
          </a:p>
        </p:txBody>
      </p:sp>
    </p:spTree>
    <p:extLst>
      <p:ext uri="{BB962C8B-B14F-4D97-AF65-F5344CB8AC3E}">
        <p14:creationId xmlns:p14="http://schemas.microsoft.com/office/powerpoint/2010/main" val="3475889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7</a:t>
            </a:fld>
            <a:endParaRPr lang="en-US" dirty="0"/>
          </a:p>
        </p:txBody>
      </p:sp>
    </p:spTree>
    <p:extLst>
      <p:ext uri="{BB962C8B-B14F-4D97-AF65-F5344CB8AC3E}">
        <p14:creationId xmlns:p14="http://schemas.microsoft.com/office/powerpoint/2010/main" val="1598957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8</a:t>
            </a:fld>
            <a:endParaRPr lang="en-US" dirty="0"/>
          </a:p>
        </p:txBody>
      </p:sp>
    </p:spTree>
    <p:extLst>
      <p:ext uri="{BB962C8B-B14F-4D97-AF65-F5344CB8AC3E}">
        <p14:creationId xmlns:p14="http://schemas.microsoft.com/office/powerpoint/2010/main" val="238682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9</a:t>
            </a:fld>
            <a:endParaRPr lang="en-US" dirty="0"/>
          </a:p>
        </p:txBody>
      </p:sp>
    </p:spTree>
    <p:extLst>
      <p:ext uri="{BB962C8B-B14F-4D97-AF65-F5344CB8AC3E}">
        <p14:creationId xmlns:p14="http://schemas.microsoft.com/office/powerpoint/2010/main" val="3872021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10</a:t>
            </a:fld>
            <a:endParaRPr lang="en-US" dirty="0"/>
          </a:p>
        </p:txBody>
      </p:sp>
    </p:spTree>
    <p:extLst>
      <p:ext uri="{BB962C8B-B14F-4D97-AF65-F5344CB8AC3E}">
        <p14:creationId xmlns:p14="http://schemas.microsoft.com/office/powerpoint/2010/main" val="2882159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09693A-2307-4FDC-9539-08DC9083DDED}" type="datetime1">
              <a:rPr lang="en-US" smtClean="0"/>
              <a:t>11/7/2020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25499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11/7/2020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582639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11/7/2020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8704572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11/7/2020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5497990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11/7/2020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9730390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11/7/2020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40315798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11/7/2020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24952616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11EA7-B10E-4739-92FE-8993461CC0B7}" type="datetime1">
              <a:rPr lang="en-US" smtClean="0"/>
              <a:t>11/7/2020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4892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DC13F-2D2A-49BA-966D-6530A12E7C15}" type="datetime1">
              <a:rPr lang="en-US" smtClean="0"/>
              <a:t>11/7/2020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8555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0E1C1-C26F-4479-A8BD-144B4C139DA5}" type="datetime1">
              <a:rPr lang="en-US" smtClean="0"/>
              <a:t>11/7/2020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91706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19E61-C2D6-49AB-83F2-8FC9FEFBDAFD}" type="datetime1">
              <a:rPr lang="en-US" smtClean="0"/>
              <a:t>11/7/2020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13366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7BE74F-367A-4D3C-8AA7-FA60CCA05EAE}" type="datetime1">
              <a:rPr lang="en-US" smtClean="0"/>
              <a:t>11/7/2020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2116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E3F9C-6465-4987-8E4E-615CFD4753AA}" type="datetime1">
              <a:rPr lang="en-US" smtClean="0"/>
              <a:t>11/7/2020</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3411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9EFD6-3C20-43C6-9E75-1A9D48D9576F}" type="datetime1">
              <a:rPr lang="en-US" smtClean="0"/>
              <a:t>11/7/2020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9487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93D5A-A484-46EE-9DC8-9A16BFF8327E}" type="datetime1">
              <a:rPr lang="en-US" smtClean="0"/>
              <a:t>11/7/2020</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89399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7BC8-78D1-4FEB-9D4F-E22E45CC04F7}" type="datetime1">
              <a:rPr lang="en-US" smtClean="0"/>
              <a:t>11/7/2020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05958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568210-870C-4A62-9D1B-4B25162550AB}" type="datetime1">
              <a:rPr lang="en-US" smtClean="0"/>
              <a:t>11/7/2020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79868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0CABDA2-EB00-4A4D-86B7-63E286A484E5}" type="datetime1">
              <a:rPr lang="en-US" smtClean="0"/>
              <a:t>11/7/2020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47989437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Recognizing Spiritual Spoofers</a:t>
            </a:r>
          </a:p>
          <a:p>
            <a:pPr algn="ctr"/>
            <a:r>
              <a:rPr lang="en-US" sz="2800" i="1" dirty="0">
                <a:latin typeface="Avenir Next LT Pro" panose="020B0504020202020204" pitchFamily="34" charset="0"/>
              </a:rPr>
              <a:t>Titus 1:10-16 (Part 2)</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November 8, 2020 - PM</a:t>
            </a:r>
          </a:p>
        </p:txBody>
      </p:sp>
    </p:spTree>
    <p:extLst>
      <p:ext uri="{BB962C8B-B14F-4D97-AF65-F5344CB8AC3E}">
        <p14:creationId xmlns:p14="http://schemas.microsoft.com/office/powerpoint/2010/main" val="11585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1:10-16</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832092"/>
          </a:xfrm>
          <a:prstGeom prst="rect">
            <a:avLst/>
          </a:prstGeom>
          <a:noFill/>
          <a:ln>
            <a:noFill/>
          </a:ln>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10 For there are many rebellious men, empty talkers and deceivers, especially those of the circumcision, 11 who must be silenced because they are upsetting whole families, teaching things they should not teach for the sake of sordid gain. 12 One of themselves, a prophet of their own, said, “Cretans are always liars, evil beasts, lazy gluttons.” 13 This testimony is true. For this reason reprove them severely so that they may be sound in the faith, 14 not paying attention to Jewish myths and commandments of men who turn away from the truth. 15 To the pure, all things are pure; but to those who are defiled and unbelieving, nothing is pure, but both their mind and their conscience are defiled. 16 They profess to know God, but by their deeds they deny Him, being detestable and disobedient and worthless for any good deed.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8116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Hebrews 9:13-14</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785652"/>
          </a:xfrm>
          <a:prstGeom prst="rect">
            <a:avLst/>
          </a:prstGeom>
          <a:noFill/>
          <a:ln>
            <a:noFill/>
          </a:ln>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13 For if the blood of goats and bulls and the ashes of a heifer sprinkling those who have been defiled sanctify for the cleansing of the flesh, 14 how much more will the blood of Christ, who through the eternal Spirit offered Himself without blemish to God, cleanse your conscience from dead works to serve the living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9634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Mark 7:18-23</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016758"/>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18 And He said to them, “Are you so lacking in understanding also? Do you not understand that whatever goes into the man from outside cannot defile him, 19 because it does not go into his heart, but into his stomach, and is eliminated?” (Thus He declared all foods clean.) 20 And He was saying, “That which proceeds out of the man, that is what defiles the man. 21 “For from within, out of the heart of men, proceed the evil thoughts, fornications, thefts, murders, adulteries, 22 deeds of coveting and wickedness, as well as deceit, sensuality, envy, slander, pride and foolishness. 23 “All these evil things proceed from within and defile the man.”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5929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Matthew 23:28</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323439"/>
          </a:xfrm>
          <a:prstGeom prst="rect">
            <a:avLst/>
          </a:prstGeom>
          <a:noFill/>
          <a:ln>
            <a:noFill/>
          </a:ln>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cs typeface="Calibri" panose="020F0502020204030204" pitchFamily="34" charset="0"/>
              </a:rPr>
              <a:t>So you, too, outwardly appear righteous to men, but inwardly you are full of hypocrisy and lawlessness.</a:t>
            </a:r>
            <a:r>
              <a:rPr lang="en-US" sz="4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6441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2:11-14</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524315"/>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11 For the grace of God has appeared, bringing salvation to all men, 12 instructing us to deny ungodliness and worldly desires and to live sensibly, righteously and godly in the present age, 13 looking for the blessed hope and the appearing of the glory of our great God and Savior, Christ Jesus, 14 who gave Himself for us to redeem us from every lawless deed, and to purify for Himself a people for His own possession, zealous for good deeds.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8451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1077218"/>
          </a:xfrm>
          <a:prstGeom prst="rect">
            <a:avLst/>
          </a:prstGeom>
          <a:noFill/>
          <a:ln>
            <a:noFill/>
          </a:ln>
        </p:spPr>
        <p:txBody>
          <a:bodyPr wrap="square" rtlCol="0">
            <a:spAutoFit/>
          </a:bodyPr>
          <a:lstStyle/>
          <a:p>
            <a:pPr marL="571500" lvl="0" indent="-571500" algn="just">
              <a:buAutoNum type="romanUcPeriod"/>
            </a:pPr>
            <a:r>
              <a:rPr lang="en-US" sz="3200" b="1" dirty="0">
                <a:latin typeface="Avenir Next LT Pro" panose="020B0504020202020204" pitchFamily="34" charset="0"/>
              </a:rPr>
              <a:t>Elders are to protect the flock of God by refuting false teachers (1:9-11)</a:t>
            </a:r>
          </a:p>
        </p:txBody>
      </p:sp>
      <p:sp>
        <p:nvSpPr>
          <p:cNvPr id="6" name="TextBox 5">
            <a:extLst>
              <a:ext uri="{FF2B5EF4-FFF2-40B4-BE49-F238E27FC236}">
                <a16:creationId xmlns:a16="http://schemas.microsoft.com/office/drawing/2014/main" id="{894B1755-1FB1-44E0-86C6-426BFB41FB4D}"/>
              </a:ext>
            </a:extLst>
          </p:cNvPr>
          <p:cNvSpPr txBox="1"/>
          <p:nvPr/>
        </p:nvSpPr>
        <p:spPr>
          <a:xfrm>
            <a:off x="276356" y="2294607"/>
            <a:ext cx="11661731" cy="5262979"/>
          </a:xfrm>
          <a:prstGeom prst="rect">
            <a:avLst/>
          </a:prstGeom>
          <a:noFill/>
          <a:ln>
            <a:noFill/>
          </a:ln>
        </p:spPr>
        <p:txBody>
          <a:bodyPr wrap="square" rtlCol="0">
            <a:spAutoFit/>
          </a:bodyPr>
          <a:lstStyle/>
          <a:p>
            <a:pPr marL="514350" indent="-514350" algn="just">
              <a:buFont typeface="+mj-lt"/>
              <a:buAutoNum type="alphaUcPeriod"/>
            </a:pPr>
            <a:r>
              <a:rPr lang="en-US" sz="2800" dirty="0">
                <a:latin typeface="Calibri" panose="020F0502020204030204" pitchFamily="34" charset="0"/>
                <a:cs typeface="Calibri" panose="020F0502020204030204" pitchFamily="34" charset="0"/>
              </a:rPr>
              <a:t>False teachers are to be refuted with sound doctrine</a:t>
            </a:r>
          </a:p>
          <a:p>
            <a:pPr marL="514350" indent="-514350" algn="just">
              <a:buFont typeface="+mj-lt"/>
              <a:buAutoNum type="alphaUcPeriod"/>
            </a:pPr>
            <a:r>
              <a:rPr lang="en-US" sz="2800" dirty="0">
                <a:latin typeface="Calibri" panose="020F0502020204030204" pitchFamily="34" charset="0"/>
                <a:cs typeface="Calibri" panose="020F0502020204030204" pitchFamily="34" charset="0"/>
              </a:rPr>
              <a:t>False teachers are to be refuted by exposing their false teachings</a:t>
            </a:r>
          </a:p>
          <a:p>
            <a:pPr marL="514350" indent="-514350" algn="just">
              <a:buFont typeface="+mj-lt"/>
              <a:buAutoNum type="alphaUcPeriod"/>
            </a:pPr>
            <a:r>
              <a:rPr lang="en-US" sz="2800" dirty="0">
                <a:latin typeface="Calibri" panose="020F0502020204030204" pitchFamily="34" charset="0"/>
                <a:cs typeface="Calibri" panose="020F0502020204030204" pitchFamily="34" charset="0"/>
              </a:rPr>
              <a:t>False teachers are to be refuted by exposing their sinful practices</a:t>
            </a:r>
          </a:p>
          <a:p>
            <a:pPr marL="971550" lvl="1" indent="-514350" algn="just">
              <a:buFont typeface="+mj-lt"/>
              <a:buAutoNum type="arabicPeriod"/>
            </a:pPr>
            <a:r>
              <a:rPr lang="en-US" sz="2800" dirty="0">
                <a:latin typeface="Calibri" panose="020F0502020204030204" pitchFamily="34" charset="0"/>
                <a:cs typeface="Calibri" panose="020F0502020204030204" pitchFamily="34" charset="0"/>
              </a:rPr>
              <a:t>Rebellious – </a:t>
            </a:r>
            <a:r>
              <a:rPr lang="en-US" sz="2800" i="1" dirty="0">
                <a:latin typeface="Calibri" panose="020F0502020204030204" pitchFamily="34" charset="0"/>
                <a:cs typeface="Calibri" panose="020F0502020204030204" pitchFamily="34" charset="0"/>
              </a:rPr>
              <a:t>fighting against God’s way</a:t>
            </a:r>
          </a:p>
          <a:p>
            <a:pPr marL="971550" lvl="1" indent="-514350" algn="just">
              <a:buFont typeface="+mj-lt"/>
              <a:buAutoNum type="arabicPeriod"/>
            </a:pPr>
            <a:r>
              <a:rPr lang="en-US" sz="2800" dirty="0">
                <a:latin typeface="Calibri" panose="020F0502020204030204" pitchFamily="34" charset="0"/>
                <a:cs typeface="Calibri" panose="020F0502020204030204" pitchFamily="34" charset="0"/>
              </a:rPr>
              <a:t>Empty talkers and deceivers – </a:t>
            </a:r>
            <a:r>
              <a:rPr lang="en-US" sz="2800" i="1" dirty="0">
                <a:latin typeface="Calibri" panose="020F0502020204030204" pitchFamily="34" charset="0"/>
                <a:cs typeface="Calibri" panose="020F0502020204030204" pitchFamily="34" charset="0"/>
              </a:rPr>
              <a:t>talking a good game but saying nothing</a:t>
            </a:r>
          </a:p>
          <a:p>
            <a:pPr marL="971550" lvl="1" indent="-514350" algn="just">
              <a:buFont typeface="+mj-lt"/>
              <a:buAutoNum type="arabicPeriod"/>
            </a:pPr>
            <a:r>
              <a:rPr lang="en-US" sz="2800" dirty="0">
                <a:latin typeface="Calibri" panose="020F0502020204030204" pitchFamily="34" charset="0"/>
                <a:cs typeface="Calibri" panose="020F0502020204030204" pitchFamily="34" charset="0"/>
              </a:rPr>
              <a:t>Sordid gainers – </a:t>
            </a:r>
            <a:r>
              <a:rPr lang="en-US" sz="2800" i="1" dirty="0">
                <a:latin typeface="Calibri" panose="020F0502020204030204" pitchFamily="34" charset="0"/>
                <a:cs typeface="Calibri" panose="020F0502020204030204" pitchFamily="34" charset="0"/>
              </a:rPr>
              <a:t>greedy</a:t>
            </a:r>
          </a:p>
          <a:p>
            <a:pPr marL="971550" lvl="1" indent="-514350" algn="just">
              <a:buFont typeface="+mj-lt"/>
              <a:buAutoNum type="arabicPeriod"/>
            </a:pPr>
            <a:r>
              <a:rPr lang="en-US" sz="2800" dirty="0">
                <a:latin typeface="Calibri" panose="020F0502020204030204" pitchFamily="34" charset="0"/>
                <a:cs typeface="Calibri" panose="020F0502020204030204" pitchFamily="34" charset="0"/>
              </a:rPr>
              <a:t>Always liars, evil beasts, lazy gluttons – </a:t>
            </a:r>
            <a:r>
              <a:rPr lang="en-US" sz="2800" i="1" dirty="0">
                <a:latin typeface="Calibri" panose="020F0502020204030204" pitchFamily="34" charset="0"/>
                <a:cs typeface="Calibri" panose="020F0502020204030204" pitchFamily="34" charset="0"/>
              </a:rPr>
              <a:t>betraying, thoughtless, opportunistic.</a:t>
            </a:r>
          </a:p>
          <a:p>
            <a:pPr marL="971550" lvl="1" indent="-514350" algn="just">
              <a:buFont typeface="+mj-lt"/>
              <a:buAutoNum type="arabicPeriod"/>
            </a:pPr>
            <a:r>
              <a:rPr lang="en-US" sz="2800" dirty="0">
                <a:latin typeface="Calibri" panose="020F0502020204030204" pitchFamily="34" charset="0"/>
                <a:cs typeface="Calibri" panose="020F0502020204030204" pitchFamily="34" charset="0"/>
              </a:rPr>
              <a:t>Defiled, unbelieving, detestable, disobedient, worthless for any good deed. – </a:t>
            </a:r>
            <a:r>
              <a:rPr lang="en-US" sz="2800" i="1" dirty="0">
                <a:latin typeface="Calibri" panose="020F0502020204030204" pitchFamily="34" charset="0"/>
                <a:cs typeface="Calibri" panose="020F0502020204030204" pitchFamily="34" charset="0"/>
              </a:rPr>
              <a:t>contaminated, faithless, stinking, God rejecting, fruitless</a:t>
            </a:r>
            <a:r>
              <a:rPr lang="en-US" sz="2800" dirty="0">
                <a:latin typeface="Calibri" panose="020F0502020204030204" pitchFamily="34" charset="0"/>
                <a:cs typeface="Calibri" panose="020F0502020204030204" pitchFamily="34" charset="0"/>
              </a:rPr>
              <a:t>. </a:t>
            </a:r>
          </a:p>
          <a:p>
            <a:pPr marL="971550" lvl="1" indent="-514350" algn="just">
              <a:buFont typeface="+mj-lt"/>
              <a:buAutoNum type="arabicPeriod"/>
            </a:pPr>
            <a:endParaRPr lang="en-US" sz="2800" dirty="0">
              <a:latin typeface="Calibri" panose="020F0502020204030204" pitchFamily="34" charset="0"/>
              <a:cs typeface="Calibri" panose="020F0502020204030204" pitchFamily="34" charset="0"/>
            </a:endParaRPr>
          </a:p>
          <a:p>
            <a:pPr algn="just"/>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0107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3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3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3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30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30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3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1:10-16</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832092"/>
          </a:xfrm>
          <a:prstGeom prst="rect">
            <a:avLst/>
          </a:prstGeom>
          <a:noFill/>
          <a:ln>
            <a:noFill/>
          </a:ln>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10 For there are many rebellious men, empty talkers and deceivers, especially those of the circumcision, 11 who must be silenced because they are upsetting whole families, teaching things they should not teach for the sake of sordid gain. 12 One of themselves, a prophet of their own, said, “Cretans are always liars, evil beasts, lazy gluttons.” 13 This testimony is true. For this reason reprove them severely so that they may be sound in the faith, 14 not paying attention to Jewish myths and commandments of men who turn away from the truth. 15 To the pure, all things are pure; but to those who are defiled and unbelieving, nothing is pure, but both their mind and their conscience are defiled. 16 They profess to know God, but by their deeds they deny Him, being detestable and disobedient and worthless for any good deed.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0433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1 John 2:3-6</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016758"/>
          </a:xfrm>
          <a:prstGeom prst="rect">
            <a:avLst/>
          </a:prstGeom>
          <a:noFill/>
          <a:ln>
            <a:noFill/>
          </a:ln>
        </p:spPr>
        <p:txBody>
          <a:bodyPr wrap="square" rtlCol="0">
            <a:spAutoFit/>
          </a:bodyPr>
          <a:lstStyle/>
          <a:p>
            <a:pPr marL="0" marR="0" algn="just">
              <a:spcBef>
                <a:spcPts val="0"/>
              </a:spcBef>
              <a:spcAft>
                <a:spcPts val="0"/>
              </a:spcAft>
            </a:pPr>
            <a:r>
              <a:rPr lang="en-US" sz="4000" i="1" dirty="0">
                <a:latin typeface="Calibri" panose="020F0502020204030204" pitchFamily="34" charset="0"/>
                <a:ea typeface="Times New Roman" panose="02020603050405020304" pitchFamily="18" charset="0"/>
                <a:cs typeface="Calibri" panose="020F0502020204030204" pitchFamily="34" charset="0"/>
              </a:rPr>
              <a:t>3 B</a:t>
            </a:r>
            <a:r>
              <a:rPr lang="en-US" sz="4000" i="1" dirty="0">
                <a:effectLst/>
                <a:latin typeface="Calibri" panose="020F0502020204030204" pitchFamily="34" charset="0"/>
                <a:ea typeface="Times New Roman" panose="02020603050405020304" pitchFamily="18" charset="0"/>
                <a:cs typeface="Calibri" panose="020F0502020204030204" pitchFamily="34" charset="0"/>
              </a:rPr>
              <a:t>y this we know that we have come to know Him, if we </a:t>
            </a:r>
            <a:r>
              <a:rPr lang="en-US" sz="4000" i="1" u="sng" dirty="0">
                <a:effectLst/>
                <a:latin typeface="Calibri" panose="020F0502020204030204" pitchFamily="34" charset="0"/>
                <a:ea typeface="Times New Roman" panose="02020603050405020304" pitchFamily="18" charset="0"/>
                <a:cs typeface="Calibri" panose="020F0502020204030204" pitchFamily="34" charset="0"/>
              </a:rPr>
              <a:t>keep</a:t>
            </a:r>
            <a:r>
              <a:rPr lang="en-US" sz="4000" i="1" dirty="0">
                <a:effectLst/>
                <a:latin typeface="Calibri" panose="020F0502020204030204" pitchFamily="34" charset="0"/>
                <a:ea typeface="Times New Roman" panose="02020603050405020304" pitchFamily="18" charset="0"/>
                <a:cs typeface="Calibri" panose="020F0502020204030204" pitchFamily="34" charset="0"/>
              </a:rPr>
              <a:t> His commandments. 4 The one who says, ‘I have come to know Him,’ and does not </a:t>
            </a:r>
            <a:r>
              <a:rPr lang="en-US" sz="4000" i="1" u="sng" dirty="0">
                <a:effectLst/>
                <a:latin typeface="Calibri" panose="020F0502020204030204" pitchFamily="34" charset="0"/>
                <a:ea typeface="Times New Roman" panose="02020603050405020304" pitchFamily="18" charset="0"/>
                <a:cs typeface="Calibri" panose="020F0502020204030204" pitchFamily="34" charset="0"/>
              </a:rPr>
              <a:t>keep</a:t>
            </a:r>
            <a:r>
              <a:rPr lang="en-US" sz="4000" i="1" dirty="0">
                <a:effectLst/>
                <a:latin typeface="Calibri" panose="020F0502020204030204" pitchFamily="34" charset="0"/>
                <a:ea typeface="Times New Roman" panose="02020603050405020304" pitchFamily="18" charset="0"/>
                <a:cs typeface="Calibri" panose="020F0502020204030204" pitchFamily="34" charset="0"/>
              </a:rPr>
              <a:t> His commandments, is a liar, and the truth is not in him.</a:t>
            </a:r>
            <a:r>
              <a:rPr lang="en-US" sz="4000" dirty="0">
                <a:effectLst/>
                <a:latin typeface="Calibri" panose="020F0502020204030204" pitchFamily="34" charset="0"/>
                <a:ea typeface="Times New Roman" panose="02020603050405020304" pitchFamily="18" charset="0"/>
                <a:cs typeface="Calibri" panose="020F0502020204030204" pitchFamily="34" charset="0"/>
              </a:rPr>
              <a:t> </a:t>
            </a:r>
            <a:r>
              <a:rPr lang="en-US" sz="4000" i="1" dirty="0">
                <a:effectLst/>
                <a:latin typeface="Calibri" panose="020F0502020204030204" pitchFamily="34" charset="0"/>
                <a:ea typeface="Times New Roman" panose="02020603050405020304" pitchFamily="18" charset="0"/>
                <a:cs typeface="Calibri" panose="020F0502020204030204" pitchFamily="34" charset="0"/>
              </a:rPr>
              <a:t>5 but whoever </a:t>
            </a:r>
            <a:r>
              <a:rPr lang="en-US" sz="4000" i="1" u="sng" dirty="0">
                <a:effectLst/>
                <a:latin typeface="Calibri" panose="020F0502020204030204" pitchFamily="34" charset="0"/>
                <a:ea typeface="Times New Roman" panose="02020603050405020304" pitchFamily="18" charset="0"/>
                <a:cs typeface="Calibri" panose="020F0502020204030204" pitchFamily="34" charset="0"/>
              </a:rPr>
              <a:t>keeps</a:t>
            </a:r>
            <a:r>
              <a:rPr lang="en-US" sz="4000" i="1" dirty="0">
                <a:effectLst/>
                <a:latin typeface="Calibri" panose="020F0502020204030204" pitchFamily="34" charset="0"/>
                <a:ea typeface="Times New Roman" panose="02020603050405020304" pitchFamily="18" charset="0"/>
                <a:cs typeface="Calibri" panose="020F0502020204030204" pitchFamily="34" charset="0"/>
              </a:rPr>
              <a:t> His word, in him the love of God has truly been perfected. By this we know that we are in Him: 6 the one who </a:t>
            </a:r>
            <a:r>
              <a:rPr lang="en-US" sz="4000" i="1" u="sng" dirty="0">
                <a:effectLst/>
                <a:latin typeface="Calibri" panose="020F0502020204030204" pitchFamily="34" charset="0"/>
                <a:ea typeface="Times New Roman" panose="02020603050405020304" pitchFamily="18" charset="0"/>
                <a:cs typeface="Calibri" panose="020F0502020204030204" pitchFamily="34" charset="0"/>
              </a:rPr>
              <a:t>says</a:t>
            </a:r>
            <a:r>
              <a:rPr lang="en-US" sz="4000" i="1" dirty="0">
                <a:effectLst/>
                <a:latin typeface="Calibri" panose="020F0502020204030204" pitchFamily="34" charset="0"/>
                <a:ea typeface="Times New Roman" panose="02020603050405020304" pitchFamily="18" charset="0"/>
                <a:cs typeface="Calibri" panose="020F0502020204030204" pitchFamily="34" charset="0"/>
              </a:rPr>
              <a:t> he abides in Him </a:t>
            </a:r>
            <a:r>
              <a:rPr lang="en-US" sz="4000" i="1" u="sng" dirty="0">
                <a:effectLst/>
                <a:latin typeface="Calibri" panose="020F0502020204030204" pitchFamily="34" charset="0"/>
                <a:ea typeface="Times New Roman" panose="02020603050405020304" pitchFamily="18" charset="0"/>
                <a:cs typeface="Calibri" panose="020F0502020204030204" pitchFamily="34" charset="0"/>
              </a:rPr>
              <a:t>ought himself to walk</a:t>
            </a:r>
            <a:r>
              <a:rPr lang="en-US" sz="4000" i="1" dirty="0">
                <a:effectLst/>
                <a:latin typeface="Calibri" panose="020F0502020204030204" pitchFamily="34" charset="0"/>
                <a:ea typeface="Times New Roman" panose="02020603050405020304" pitchFamily="18" charset="0"/>
                <a:cs typeface="Calibri" panose="020F0502020204030204" pitchFamily="34" charset="0"/>
              </a:rPr>
              <a:t> in the same manner as He walked. </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5967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Applications </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077218"/>
          </a:xfrm>
          <a:prstGeom prst="rect">
            <a:avLst/>
          </a:prstGeom>
          <a:noFill/>
          <a:ln>
            <a:noFill/>
          </a:ln>
        </p:spPr>
        <p:txBody>
          <a:bodyPr wrap="square" rtlCol="0">
            <a:spAutoFit/>
          </a:bodyPr>
          <a:lstStyle/>
          <a:p>
            <a:pPr marL="342900" marR="0" lvl="0" indent="-342900" algn="just">
              <a:spcBef>
                <a:spcPts val="0"/>
              </a:spcBef>
              <a:spcAft>
                <a:spcPts val="0"/>
              </a:spcAft>
              <a:buFont typeface="+mj-lt"/>
              <a:buAutoNum type="arabicPeriod"/>
            </a:pPr>
            <a:r>
              <a:rPr lang="en-US" sz="3200" b="1" dirty="0">
                <a:effectLst/>
                <a:latin typeface="Calibri" panose="020F0502020204030204" pitchFamily="34" charset="0"/>
                <a:ea typeface="Calibri" panose="020F0502020204030204" pitchFamily="34" charset="0"/>
                <a:cs typeface="Calibri" panose="020F0502020204030204" pitchFamily="34" charset="0"/>
              </a:rPr>
              <a:t>Highly esteem and pray for those God has providentially placed over you in the church.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586104B-6F02-4C12-BCA2-DE3B8780B922}"/>
              </a:ext>
            </a:extLst>
          </p:cNvPr>
          <p:cNvSpPr txBox="1"/>
          <p:nvPr/>
        </p:nvSpPr>
        <p:spPr>
          <a:xfrm>
            <a:off x="278048" y="2563519"/>
            <a:ext cx="11661731" cy="2554545"/>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12 But we request of you, brethren, that you appreciate those who diligently labor among you, and have charge over you in the Lord and give you instruction, 13 and that you esteem them very highly in love because of their work. Live in peace with one another.  (1 Thessalonians 5:12-13)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7682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Applications </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077218"/>
          </a:xfrm>
          <a:prstGeom prst="rect">
            <a:avLst/>
          </a:prstGeom>
          <a:noFill/>
          <a:ln>
            <a:noFill/>
          </a:ln>
        </p:spPr>
        <p:txBody>
          <a:bodyPr wrap="square" rtlCol="0">
            <a:spAutoFit/>
          </a:bodyPr>
          <a:lstStyle/>
          <a:p>
            <a:pPr marL="514350" lvl="0" indent="-514350" algn="just">
              <a:buFont typeface="+mj-lt"/>
              <a:buAutoNum type="arabicPeriod" startAt="2"/>
            </a:pPr>
            <a:r>
              <a:rPr lang="en-US" sz="3200" b="1" dirty="0">
                <a:latin typeface="Calibri" panose="020F0502020204030204" pitchFamily="34" charset="0"/>
                <a:cs typeface="Calibri" panose="020F0502020204030204" pitchFamily="34" charset="0"/>
              </a:rPr>
              <a:t>Strive to emulate/imitate their positive examples of serving Christ and His Church.</a:t>
            </a:r>
          </a:p>
        </p:txBody>
      </p:sp>
      <p:sp>
        <p:nvSpPr>
          <p:cNvPr id="6" name="TextBox 5">
            <a:extLst>
              <a:ext uri="{FF2B5EF4-FFF2-40B4-BE49-F238E27FC236}">
                <a16:creationId xmlns:a16="http://schemas.microsoft.com/office/drawing/2014/main" id="{B586104B-6F02-4C12-BCA2-DE3B8780B922}"/>
              </a:ext>
            </a:extLst>
          </p:cNvPr>
          <p:cNvSpPr txBox="1"/>
          <p:nvPr/>
        </p:nvSpPr>
        <p:spPr>
          <a:xfrm>
            <a:off x="278048" y="2563519"/>
            <a:ext cx="11661731" cy="1754326"/>
          </a:xfrm>
          <a:prstGeom prst="rect">
            <a:avLst/>
          </a:prstGeom>
          <a:noFill/>
          <a:ln>
            <a:noFill/>
          </a:ln>
        </p:spPr>
        <p:txBody>
          <a:bodyPr wrap="square" rtlCol="0">
            <a:spAutoFit/>
          </a:bodyPr>
          <a:lstStyle/>
          <a:p>
            <a:pPr algn="just"/>
            <a:r>
              <a:rPr lang="en-US" sz="3600" i="1" dirty="0">
                <a:latin typeface="Calibri" panose="020F0502020204030204" pitchFamily="34" charset="0"/>
                <a:cs typeface="Calibri" panose="020F0502020204030204" pitchFamily="34" charset="0"/>
              </a:rPr>
              <a:t>Remember those who led you, who spoke the word of God to you; and considering the result of their conduct, imitate their faith. </a:t>
            </a:r>
            <a:r>
              <a:rPr lang="en-US" sz="3600" i="1" dirty="0">
                <a:effectLst/>
                <a:latin typeface="Calibri" panose="020F0502020204030204" pitchFamily="34" charset="0"/>
                <a:ea typeface="Calibri" panose="020F0502020204030204" pitchFamily="34" charset="0"/>
                <a:cs typeface="Calibri" panose="020F0502020204030204" pitchFamily="34" charset="0"/>
              </a:rPr>
              <a:t>(Hebrews 13:7)</a:t>
            </a:r>
          </a:p>
        </p:txBody>
      </p:sp>
    </p:spTree>
    <p:extLst>
      <p:ext uri="{BB962C8B-B14F-4D97-AF65-F5344CB8AC3E}">
        <p14:creationId xmlns:p14="http://schemas.microsoft.com/office/powerpoint/2010/main" val="2843068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1:10-16</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832092"/>
          </a:xfrm>
          <a:prstGeom prst="rect">
            <a:avLst/>
          </a:prstGeom>
          <a:noFill/>
          <a:ln>
            <a:noFill/>
          </a:ln>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10 For there are many rebellious men, empty talkers and deceivers, especially those of the circumcision, 11 who must be silenced because they are upsetting whole families, teaching things they should not teach for the sake of sordid gain. 12 One of themselves, a prophet of their own, said, “Cretans are always liars, evil beasts, lazy gluttons.” 13 This testimony is true. For this reason reprove them severely so that they may be sound in the faith, 14 not paying attention to Jewish myths and commandments of men who turn away from the truth. 15 To the pure, all things are pure; but to those who are defiled and unbelieving, nothing is pure, but both their mind and their conscience are defiled. 16 They profess to know God, but by their deeds they deny Him, being detestable and disobedient and worthless for any good deed.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4951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Recognizing Spiritual Spoofers</a:t>
            </a:r>
          </a:p>
          <a:p>
            <a:pPr algn="ctr"/>
            <a:r>
              <a:rPr lang="en-US" sz="2800" i="1" dirty="0">
                <a:latin typeface="Avenir Next LT Pro" panose="020B0504020202020204" pitchFamily="34" charset="0"/>
              </a:rPr>
              <a:t>Titus 1:10-16 (Part 2)</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November 8, 2020 - PM</a:t>
            </a:r>
          </a:p>
        </p:txBody>
      </p:sp>
    </p:spTree>
    <p:extLst>
      <p:ext uri="{BB962C8B-B14F-4D97-AF65-F5344CB8AC3E}">
        <p14:creationId xmlns:p14="http://schemas.microsoft.com/office/powerpoint/2010/main" val="3474641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6" name="TextBox 5">
            <a:extLst>
              <a:ext uri="{FF2B5EF4-FFF2-40B4-BE49-F238E27FC236}">
                <a16:creationId xmlns:a16="http://schemas.microsoft.com/office/drawing/2014/main" id="{6DDD4161-E070-460D-902E-6EB5249041A0}"/>
              </a:ext>
            </a:extLst>
          </p:cNvPr>
          <p:cNvSpPr txBox="1"/>
          <p:nvPr/>
        </p:nvSpPr>
        <p:spPr>
          <a:xfrm>
            <a:off x="254696" y="2141103"/>
            <a:ext cx="11661731" cy="1754326"/>
          </a:xfrm>
          <a:prstGeom prst="rect">
            <a:avLst/>
          </a:prstGeom>
          <a:noFill/>
          <a:ln>
            <a:noFill/>
          </a:ln>
        </p:spPr>
        <p:txBody>
          <a:bodyPr wrap="square" rtlCol="0">
            <a:spAutoFit/>
          </a:bodyPr>
          <a:lstStyle/>
          <a:p>
            <a:pPr algn="just"/>
            <a:r>
              <a:rPr lang="en-US" sz="3600" b="1" dirty="0">
                <a:latin typeface="Calibri" panose="020F0502020204030204" pitchFamily="34" charset="0"/>
                <a:cs typeface="Calibri" panose="020F0502020204030204" pitchFamily="34" charset="0"/>
              </a:rPr>
              <a:t>Those who would serve as elders are to protect the flock of God by refuting false teachers and by rectifying any believers who have followed false teaching.</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4064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1077218"/>
          </a:xfrm>
          <a:prstGeom prst="rect">
            <a:avLst/>
          </a:prstGeom>
          <a:noFill/>
          <a:ln>
            <a:noFill/>
          </a:ln>
        </p:spPr>
        <p:txBody>
          <a:bodyPr wrap="square" rtlCol="0">
            <a:spAutoFit/>
          </a:bodyPr>
          <a:lstStyle/>
          <a:p>
            <a:pPr marL="571500" lvl="0" indent="-571500" algn="just">
              <a:buAutoNum type="romanUcPeriod"/>
            </a:pPr>
            <a:r>
              <a:rPr lang="en-US" sz="3200" b="1" dirty="0">
                <a:latin typeface="Avenir Next LT Pro" panose="020B0504020202020204" pitchFamily="34" charset="0"/>
              </a:rPr>
              <a:t>Elders are to protect the flock of God by refuting false teachers (1:9-11)</a:t>
            </a:r>
          </a:p>
        </p:txBody>
      </p:sp>
      <p:sp>
        <p:nvSpPr>
          <p:cNvPr id="5" name="TextBox 4">
            <a:extLst>
              <a:ext uri="{FF2B5EF4-FFF2-40B4-BE49-F238E27FC236}">
                <a16:creationId xmlns:a16="http://schemas.microsoft.com/office/drawing/2014/main" id="{D7D5A48A-42BF-4610-AB65-8261FBB59120}"/>
              </a:ext>
            </a:extLst>
          </p:cNvPr>
          <p:cNvSpPr txBox="1"/>
          <p:nvPr/>
        </p:nvSpPr>
        <p:spPr>
          <a:xfrm>
            <a:off x="263438" y="2337947"/>
            <a:ext cx="11661731" cy="1323439"/>
          </a:xfrm>
          <a:prstGeom prst="rect">
            <a:avLst/>
          </a:prstGeom>
          <a:noFill/>
          <a:ln>
            <a:noFill/>
          </a:ln>
        </p:spPr>
        <p:txBody>
          <a:bodyPr wrap="square" rtlCol="0">
            <a:spAutoFit/>
          </a:bodyPr>
          <a:lstStyle/>
          <a:p>
            <a:pPr algn="just"/>
            <a:r>
              <a:rPr lang="en-US" sz="2000" i="1" dirty="0">
                <a:latin typeface="Calibri" panose="020F0502020204030204" pitchFamily="34" charset="0"/>
                <a:cs typeface="Calibri" panose="020F0502020204030204" pitchFamily="34" charset="0"/>
              </a:rPr>
              <a:t>holding fast the faithful word which is in accordance with the teaching, so that he will be able both to exhort in sound doctrine and to refute those who contradict  10 For there are many rebellious men, empty talkers and deceivers, especially those of the circumcision, 11 who must be silenced because they are upsetting whole families, teaching things they should not teach for the sake of sordid gain. </a:t>
            </a:r>
            <a:endParaRPr lang="en-US" sz="2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94B1755-1FB1-44E0-86C6-426BFB41FB4D}"/>
              </a:ext>
            </a:extLst>
          </p:cNvPr>
          <p:cNvSpPr txBox="1"/>
          <p:nvPr/>
        </p:nvSpPr>
        <p:spPr>
          <a:xfrm>
            <a:off x="276356" y="4061408"/>
            <a:ext cx="11661731" cy="1569660"/>
          </a:xfrm>
          <a:prstGeom prst="rect">
            <a:avLst/>
          </a:prstGeom>
          <a:noFill/>
          <a:ln>
            <a:noFill/>
          </a:ln>
        </p:spPr>
        <p:txBody>
          <a:bodyPr wrap="square" rtlCol="0">
            <a:spAutoFit/>
          </a:bodyPr>
          <a:lstStyle/>
          <a:p>
            <a:pPr marL="457200" indent="-457200" algn="just">
              <a:buFont typeface="Wingdings" panose="05000000000000000000" pitchFamily="2" charset="2"/>
              <a:buChar char="§"/>
            </a:pPr>
            <a:r>
              <a:rPr lang="en-US" sz="3200" i="1" dirty="0">
                <a:latin typeface="Calibri" panose="020F0502020204030204" pitchFamily="34" charset="0"/>
                <a:cs typeface="Calibri" panose="020F0502020204030204" pitchFamily="34" charset="0"/>
              </a:rPr>
              <a:t>False teaching is destructive to the souls of people</a:t>
            </a:r>
          </a:p>
          <a:p>
            <a:pPr marL="457200" indent="-457200" algn="just">
              <a:buFont typeface="Wingdings" panose="05000000000000000000" pitchFamily="2" charset="2"/>
              <a:buChar char="§"/>
            </a:pPr>
            <a:r>
              <a:rPr lang="en-US" sz="3200" i="1" dirty="0">
                <a:latin typeface="Calibri" panose="020F0502020204030204" pitchFamily="34" charset="0"/>
                <a:cs typeface="Calibri" panose="020F0502020204030204" pitchFamily="34" charset="0"/>
              </a:rPr>
              <a:t>False teaching is more dangerous when it comes from within the church. </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7332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3000"/>
                                        <p:tgtEl>
                                          <p:spTgt spid="6">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3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1077218"/>
          </a:xfrm>
          <a:prstGeom prst="rect">
            <a:avLst/>
          </a:prstGeom>
          <a:noFill/>
          <a:ln>
            <a:noFill/>
          </a:ln>
        </p:spPr>
        <p:txBody>
          <a:bodyPr wrap="square" rtlCol="0">
            <a:spAutoFit/>
          </a:bodyPr>
          <a:lstStyle/>
          <a:p>
            <a:pPr marL="571500" lvl="0" indent="-571500" algn="just">
              <a:buAutoNum type="romanUcPeriod"/>
            </a:pPr>
            <a:r>
              <a:rPr lang="en-US" sz="3200" b="1" dirty="0">
                <a:latin typeface="Avenir Next LT Pro" panose="020B0504020202020204" pitchFamily="34" charset="0"/>
              </a:rPr>
              <a:t>Elders are to protect the flock of God by refuting false teachers (1:9-11)</a:t>
            </a:r>
          </a:p>
        </p:txBody>
      </p:sp>
      <p:sp>
        <p:nvSpPr>
          <p:cNvPr id="6" name="TextBox 5">
            <a:extLst>
              <a:ext uri="{FF2B5EF4-FFF2-40B4-BE49-F238E27FC236}">
                <a16:creationId xmlns:a16="http://schemas.microsoft.com/office/drawing/2014/main" id="{894B1755-1FB1-44E0-86C6-426BFB41FB4D}"/>
              </a:ext>
            </a:extLst>
          </p:cNvPr>
          <p:cNvSpPr txBox="1"/>
          <p:nvPr/>
        </p:nvSpPr>
        <p:spPr>
          <a:xfrm>
            <a:off x="276356" y="2294607"/>
            <a:ext cx="11661731" cy="2800767"/>
          </a:xfrm>
          <a:prstGeom prst="rect">
            <a:avLst/>
          </a:prstGeom>
          <a:noFill/>
          <a:ln>
            <a:noFill/>
          </a:ln>
        </p:spPr>
        <p:txBody>
          <a:bodyPr wrap="square" rtlCol="0">
            <a:spAutoFit/>
          </a:bodyPr>
          <a:lstStyle/>
          <a:p>
            <a:pPr marL="514350" indent="-514350" algn="just">
              <a:buFont typeface="+mj-lt"/>
              <a:buAutoNum type="alphaUcPeriod"/>
            </a:pPr>
            <a:r>
              <a:rPr lang="en-US" sz="3200" dirty="0">
                <a:latin typeface="Calibri" panose="020F0502020204030204" pitchFamily="34" charset="0"/>
                <a:cs typeface="Calibri" panose="020F0502020204030204" pitchFamily="34" charset="0"/>
              </a:rPr>
              <a:t>False teachers are to be refuted with sound doctrine</a:t>
            </a:r>
          </a:p>
          <a:p>
            <a:pPr marL="514350" indent="-514350" algn="just">
              <a:buFont typeface="+mj-lt"/>
              <a:buAutoNum type="alphaUcPeriod"/>
            </a:pPr>
            <a:r>
              <a:rPr lang="en-US" sz="3200" dirty="0">
                <a:latin typeface="Calibri" panose="020F0502020204030204" pitchFamily="34" charset="0"/>
                <a:cs typeface="Calibri" panose="020F0502020204030204" pitchFamily="34" charset="0"/>
              </a:rPr>
              <a:t>False teachers are to be refuted by exposing their false teachings</a:t>
            </a:r>
          </a:p>
          <a:p>
            <a:pPr marL="971550" lvl="1" indent="-514350" algn="just">
              <a:buFont typeface="+mj-lt"/>
              <a:buAutoNum type="arabicPeriod"/>
            </a:pPr>
            <a:r>
              <a:rPr lang="en-US" sz="2800" i="1" dirty="0">
                <a:latin typeface="Calibri" panose="020F0502020204030204" pitchFamily="34" charset="0"/>
                <a:cs typeface="Calibri" panose="020F0502020204030204" pitchFamily="34" charset="0"/>
              </a:rPr>
              <a:t>False teachers always promote some necessary human contribution to the teaching of salvation by grace alone through faith alone in Christ alone.</a:t>
            </a:r>
          </a:p>
          <a:p>
            <a:pPr marL="971550" lvl="1" indent="-514350" algn="just">
              <a:buFont typeface="+mj-lt"/>
              <a:buAutoNum type="arabicPeriod"/>
            </a:pPr>
            <a:r>
              <a:rPr lang="en-US" sz="2800" i="1" dirty="0">
                <a:latin typeface="Calibri" panose="020F0502020204030204" pitchFamily="34" charset="0"/>
                <a:cs typeface="Calibri" panose="020F0502020204030204" pitchFamily="34" charset="0"/>
              </a:rPr>
              <a:t>False teachers always diminish the person and work of Christ.</a:t>
            </a:r>
          </a:p>
        </p:txBody>
      </p:sp>
    </p:spTree>
    <p:extLst>
      <p:ext uri="{BB962C8B-B14F-4D97-AF65-F5344CB8AC3E}">
        <p14:creationId xmlns:p14="http://schemas.microsoft.com/office/powerpoint/2010/main" val="1376629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3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3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3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3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John 5:39</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938992"/>
          </a:xfrm>
          <a:prstGeom prst="rect">
            <a:avLst/>
          </a:prstGeom>
          <a:noFill/>
          <a:ln>
            <a:noFill/>
          </a:ln>
        </p:spPr>
        <p:txBody>
          <a:bodyPr wrap="square" rtlCol="0">
            <a:spAutoFit/>
          </a:bodyPr>
          <a:lstStyle/>
          <a:p>
            <a:pPr algn="just"/>
            <a:r>
              <a:rPr lang="en-US" sz="4000" i="1" dirty="0">
                <a:latin typeface="Calibri" panose="020F0502020204030204" pitchFamily="34" charset="0"/>
                <a:cs typeface="Calibri" panose="020F0502020204030204" pitchFamily="34" charset="0"/>
              </a:rPr>
              <a:t>You search the Scriptures because you think that in them you have eternal life; it is </a:t>
            </a:r>
            <a:r>
              <a:rPr lang="en-US" sz="4000" i="1" u="sng" dirty="0">
                <a:latin typeface="Calibri" panose="020F0502020204030204" pitchFamily="34" charset="0"/>
                <a:cs typeface="Calibri" panose="020F0502020204030204" pitchFamily="34" charset="0"/>
              </a:rPr>
              <a:t>these that testify about Me</a:t>
            </a:r>
            <a:r>
              <a:rPr lang="en-US" sz="4000" i="1" dirty="0">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7366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Luke 24:25-27; 44-47</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2246769"/>
          </a:xfrm>
          <a:prstGeom prst="rect">
            <a:avLst/>
          </a:prstGeom>
          <a:noFill/>
          <a:ln>
            <a:noFill/>
          </a:ln>
        </p:spPr>
        <p:txBody>
          <a:bodyPr wrap="square" rtlCol="0">
            <a:spAutoFit/>
          </a:bodyPr>
          <a:lstStyle/>
          <a:p>
            <a:pPr algn="just"/>
            <a:r>
              <a:rPr lang="en-US" sz="2800" i="1" dirty="0">
                <a:effectLst/>
                <a:latin typeface="Calibri" panose="020F0502020204030204" pitchFamily="34" charset="0"/>
                <a:ea typeface="Times New Roman" panose="02020603050405020304" pitchFamily="18" charset="0"/>
                <a:cs typeface="Calibri" panose="020F0502020204030204" pitchFamily="34" charset="0"/>
              </a:rPr>
              <a:t>25 And He said to them,</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i="1" dirty="0">
                <a:effectLst/>
                <a:latin typeface="Calibri" panose="020F0502020204030204" pitchFamily="34" charset="0"/>
                <a:ea typeface="Times New Roman" panose="02020603050405020304" pitchFamily="18" charset="0"/>
                <a:cs typeface="Calibri" panose="020F0502020204030204" pitchFamily="34" charset="0"/>
              </a:rPr>
              <a:t>O foolish men and slow of heart to believe in all that the prophets have spoken! 26 “Was it not necessary for the Christ to suffer these things and to enter into His glory?” 27 Then beginning with Moses and with all the prophets, </a:t>
            </a:r>
            <a:r>
              <a:rPr lang="en-US" sz="2800" i="1" u="sng" dirty="0">
                <a:effectLst/>
                <a:latin typeface="Calibri" panose="020F0502020204030204" pitchFamily="34" charset="0"/>
                <a:ea typeface="Times New Roman" panose="02020603050405020304" pitchFamily="18" charset="0"/>
                <a:cs typeface="Calibri" panose="020F0502020204030204" pitchFamily="34" charset="0"/>
              </a:rPr>
              <a:t>He explained to them the things concerning Himself in all the Scriptures</a:t>
            </a:r>
            <a:r>
              <a:rPr lang="en-US" sz="2800" i="1" dirty="0">
                <a:effectLst/>
                <a:latin typeface="Calibri" panose="020F0502020204030204" pitchFamily="34" charset="0"/>
                <a:ea typeface="Times New Roman" panose="02020603050405020304" pitchFamily="18" charset="0"/>
                <a:cs typeface="Calibri" panose="020F0502020204030204" pitchFamily="34" charset="0"/>
              </a:rPr>
              <a:t>.</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DA65565-16C3-4585-AAE2-BF2C964F991A}"/>
              </a:ext>
            </a:extLst>
          </p:cNvPr>
          <p:cNvSpPr txBox="1"/>
          <p:nvPr/>
        </p:nvSpPr>
        <p:spPr>
          <a:xfrm>
            <a:off x="231551" y="3756889"/>
            <a:ext cx="11661731" cy="3108543"/>
          </a:xfrm>
          <a:prstGeom prst="rect">
            <a:avLst/>
          </a:prstGeom>
          <a:noFill/>
          <a:ln>
            <a:noFill/>
          </a:ln>
        </p:spPr>
        <p:txBody>
          <a:bodyPr wrap="square" rtlCol="0">
            <a:spAutoFit/>
          </a:bodyPr>
          <a:lstStyle/>
          <a:p>
            <a:pPr algn="just"/>
            <a:r>
              <a:rPr lang="en-US" sz="2800" i="1" dirty="0">
                <a:effectLst/>
                <a:latin typeface="Calibri" panose="020F0502020204030204" pitchFamily="34" charset="0"/>
                <a:ea typeface="Times New Roman" panose="02020603050405020304" pitchFamily="18" charset="0"/>
                <a:cs typeface="Calibri" panose="020F0502020204030204" pitchFamily="34" charset="0"/>
              </a:rPr>
              <a:t>44 Now He said to them, “These are My words which I spoke to you while I was still with you, </a:t>
            </a:r>
            <a:r>
              <a:rPr lang="en-US" sz="2800" i="1" u="sng" dirty="0">
                <a:effectLst/>
                <a:latin typeface="Calibri" panose="020F0502020204030204" pitchFamily="34" charset="0"/>
                <a:ea typeface="Times New Roman" panose="02020603050405020304" pitchFamily="18" charset="0"/>
                <a:cs typeface="Calibri" panose="020F0502020204030204" pitchFamily="34" charset="0"/>
              </a:rPr>
              <a:t>that all things which are written about Me in the Law of Moses and the Prophets and the Psalms must be fulfilled</a:t>
            </a:r>
            <a:r>
              <a:rPr lang="en-US" sz="2800" i="1" dirty="0">
                <a:effectLst/>
                <a:latin typeface="Calibri" panose="020F0502020204030204" pitchFamily="34" charset="0"/>
                <a:ea typeface="Times New Roman" panose="02020603050405020304" pitchFamily="18" charset="0"/>
                <a:cs typeface="Calibri" panose="020F0502020204030204" pitchFamily="34" charset="0"/>
              </a:rPr>
              <a:t>.” 45 Then He opened their minds to understand the Scriptures, 46 and He said to them, “Thus it is written, that the Christ would suffer and rise again from the dead the third day, 47 and that repentance for forgiveness of sins would be proclaimed in His name to all the nations, beginning from Jerusalem.”</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0328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1077218"/>
          </a:xfrm>
          <a:prstGeom prst="rect">
            <a:avLst/>
          </a:prstGeom>
          <a:noFill/>
          <a:ln>
            <a:noFill/>
          </a:ln>
        </p:spPr>
        <p:txBody>
          <a:bodyPr wrap="square" rtlCol="0">
            <a:spAutoFit/>
          </a:bodyPr>
          <a:lstStyle/>
          <a:p>
            <a:pPr marL="571500" lvl="0" indent="-571500" algn="just">
              <a:buAutoNum type="romanUcPeriod"/>
            </a:pPr>
            <a:r>
              <a:rPr lang="en-US" sz="3200" b="1" dirty="0">
                <a:latin typeface="Avenir Next LT Pro" panose="020B0504020202020204" pitchFamily="34" charset="0"/>
              </a:rPr>
              <a:t>Elders are to protect the flock of God by refuting false teachers (1:9-11)</a:t>
            </a:r>
          </a:p>
        </p:txBody>
      </p:sp>
      <p:sp>
        <p:nvSpPr>
          <p:cNvPr id="6" name="TextBox 5">
            <a:extLst>
              <a:ext uri="{FF2B5EF4-FFF2-40B4-BE49-F238E27FC236}">
                <a16:creationId xmlns:a16="http://schemas.microsoft.com/office/drawing/2014/main" id="{894B1755-1FB1-44E0-86C6-426BFB41FB4D}"/>
              </a:ext>
            </a:extLst>
          </p:cNvPr>
          <p:cNvSpPr txBox="1"/>
          <p:nvPr/>
        </p:nvSpPr>
        <p:spPr>
          <a:xfrm>
            <a:off x="276356" y="2294607"/>
            <a:ext cx="11661731" cy="3662541"/>
          </a:xfrm>
          <a:prstGeom prst="rect">
            <a:avLst/>
          </a:prstGeom>
          <a:noFill/>
          <a:ln>
            <a:noFill/>
          </a:ln>
        </p:spPr>
        <p:txBody>
          <a:bodyPr wrap="square" rtlCol="0">
            <a:spAutoFit/>
          </a:bodyPr>
          <a:lstStyle/>
          <a:p>
            <a:pPr marL="514350" indent="-514350" algn="just">
              <a:buFont typeface="+mj-lt"/>
              <a:buAutoNum type="alphaUcPeriod"/>
            </a:pPr>
            <a:r>
              <a:rPr lang="en-US" sz="3200" dirty="0">
                <a:latin typeface="Calibri" panose="020F0502020204030204" pitchFamily="34" charset="0"/>
                <a:cs typeface="Calibri" panose="020F0502020204030204" pitchFamily="34" charset="0"/>
              </a:rPr>
              <a:t>False teachers are to be refuted with sound doctrine</a:t>
            </a:r>
          </a:p>
          <a:p>
            <a:pPr marL="514350" indent="-514350" algn="just">
              <a:buFont typeface="+mj-lt"/>
              <a:buAutoNum type="alphaUcPeriod"/>
            </a:pPr>
            <a:r>
              <a:rPr lang="en-US" sz="3200" dirty="0">
                <a:latin typeface="Calibri" panose="020F0502020204030204" pitchFamily="34" charset="0"/>
                <a:cs typeface="Calibri" panose="020F0502020204030204" pitchFamily="34" charset="0"/>
              </a:rPr>
              <a:t>False teachers are to be refuted by exposing their false teachings</a:t>
            </a:r>
          </a:p>
          <a:p>
            <a:pPr marL="971550" lvl="1" indent="-514350" algn="just">
              <a:buFont typeface="+mj-lt"/>
              <a:buAutoNum type="arabicPeriod"/>
            </a:pPr>
            <a:r>
              <a:rPr lang="en-US" sz="2800" i="1" dirty="0">
                <a:latin typeface="Calibri" panose="020F0502020204030204" pitchFamily="34" charset="0"/>
                <a:cs typeface="Calibri" panose="020F0502020204030204" pitchFamily="34" charset="0"/>
              </a:rPr>
              <a:t>False teachers always promote some necessary human contribution to the teaching of salvation by grace alone through faith alone in Christ alone.</a:t>
            </a:r>
          </a:p>
          <a:p>
            <a:pPr marL="971550" lvl="1" indent="-514350" algn="just">
              <a:buFont typeface="+mj-lt"/>
              <a:buAutoNum type="arabicPeriod"/>
            </a:pPr>
            <a:r>
              <a:rPr lang="en-US" sz="2800" i="1" dirty="0">
                <a:latin typeface="Calibri" panose="020F0502020204030204" pitchFamily="34" charset="0"/>
                <a:cs typeface="Calibri" panose="020F0502020204030204" pitchFamily="34" charset="0"/>
              </a:rPr>
              <a:t>False teachers always diminish the person and work of Christ.</a:t>
            </a:r>
          </a:p>
          <a:p>
            <a:pPr marL="971550" lvl="1" indent="-514350" algn="just">
              <a:buFont typeface="+mj-lt"/>
              <a:buAutoNum type="arabicPeriod"/>
            </a:pPr>
            <a:r>
              <a:rPr lang="en-US" sz="2800" i="1" dirty="0">
                <a:latin typeface="Calibri" panose="020F0502020204030204" pitchFamily="34" charset="0"/>
                <a:cs typeface="Calibri" panose="020F0502020204030204" pitchFamily="34" charset="0"/>
              </a:rPr>
              <a:t>False teachers focus on legalism (what they can do) rather than upon the grace of God.</a:t>
            </a:r>
          </a:p>
        </p:txBody>
      </p:sp>
    </p:spTree>
    <p:extLst>
      <p:ext uri="{BB962C8B-B14F-4D97-AF65-F5344CB8AC3E}">
        <p14:creationId xmlns:p14="http://schemas.microsoft.com/office/powerpoint/2010/main" val="1882131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3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John 5:39</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938992"/>
          </a:xfrm>
          <a:prstGeom prst="rect">
            <a:avLst/>
          </a:prstGeom>
          <a:noFill/>
          <a:ln>
            <a:noFill/>
          </a:ln>
        </p:spPr>
        <p:txBody>
          <a:bodyPr wrap="square" rtlCol="0">
            <a:spAutoFit/>
          </a:bodyPr>
          <a:lstStyle/>
          <a:p>
            <a:pPr algn="just"/>
            <a:r>
              <a:rPr lang="en-US" sz="4000" i="1" dirty="0">
                <a:latin typeface="Calibri" panose="020F0502020204030204" pitchFamily="34" charset="0"/>
                <a:cs typeface="Calibri" panose="020F0502020204030204" pitchFamily="34" charset="0"/>
              </a:rPr>
              <a:t>You search the Scriptures because you think that in them you have eternal life; it is </a:t>
            </a:r>
            <a:r>
              <a:rPr lang="en-US" sz="4000" i="1" u="sng" dirty="0">
                <a:latin typeface="Calibri" panose="020F0502020204030204" pitchFamily="34" charset="0"/>
                <a:cs typeface="Calibri" panose="020F0502020204030204" pitchFamily="34" charset="0"/>
              </a:rPr>
              <a:t>these that testify about Me</a:t>
            </a:r>
            <a:r>
              <a:rPr lang="en-US" sz="4000" i="1" dirty="0">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6222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EEE0F9-7BC9-4998-8617-7CC115AD97E2}">
  <ds:schemaRefs>
    <ds:schemaRef ds:uri="http://schemas.microsoft.com/sharepoint/v3/contenttype/forms"/>
  </ds:schemaRefs>
</ds:datastoreItem>
</file>

<file path=customXml/itemProps2.xml><?xml version="1.0" encoding="utf-8"?>
<ds:datastoreItem xmlns:ds="http://schemas.openxmlformats.org/officeDocument/2006/customXml" ds:itemID="{2A1BD8E5-A18E-435C-B431-90A6B59F4B6F}">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4BEBB951-DE64-4CB8-9E1C-184A357A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1824</TotalTime>
  <Words>1892</Words>
  <Application>Microsoft Office PowerPoint</Application>
  <PresentationFormat>Widescreen</PresentationFormat>
  <Paragraphs>101</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Agency FB</vt:lpstr>
      <vt:lpstr>Arial</vt:lpstr>
      <vt:lpstr>Avenir Next LT Pro</vt:lpstr>
      <vt:lpstr>Bookman Old Style</vt:lpstr>
      <vt:lpstr>Calibri</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34</cp:revision>
  <dcterms:created xsi:type="dcterms:W3CDTF">2020-08-29T16:37:12Z</dcterms:created>
  <dcterms:modified xsi:type="dcterms:W3CDTF">2020-11-07T20:43:38Z</dcterms:modified>
</cp:coreProperties>
</file>